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erriweather Sans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Merriweather Sans Light"/>
      <p:regular r:id="rId55"/>
      <p:bold r:id="rId56"/>
      <p:italic r:id="rId57"/>
      <p:boldItalic r:id="rId58"/>
    </p:embeddedFont>
    <p:embeddedFont>
      <p:font typeface="Questrial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562938-EC7D-4DB1-89B7-F3B3F89FED34}">
  <a:tblStyle styleId="{F5562938-EC7D-4DB1-89B7-F3B3F89FED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MerriweatherSans-regular.fntdata"/><Relationship Id="rId34" Type="http://schemas.openxmlformats.org/officeDocument/2006/relationships/slide" Target="slides/slide28.xml"/><Relationship Id="rId37" Type="http://schemas.openxmlformats.org/officeDocument/2006/relationships/font" Target="fonts/MerriweatherSans-italic.fntdata"/><Relationship Id="rId36" Type="http://schemas.openxmlformats.org/officeDocument/2006/relationships/font" Target="fonts/MerriweatherSans-bold.fntdata"/><Relationship Id="rId39" Type="http://schemas.openxmlformats.org/officeDocument/2006/relationships/font" Target="fonts/Roboto-regular.fntdata"/><Relationship Id="rId38" Type="http://schemas.openxmlformats.org/officeDocument/2006/relationships/font" Target="fonts/Merriweather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MerriweatherSansLight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MerriweatherSansLight-italic.fntdata"/><Relationship Id="rId12" Type="http://schemas.openxmlformats.org/officeDocument/2006/relationships/slide" Target="slides/slide6.xml"/><Relationship Id="rId56" Type="http://schemas.openxmlformats.org/officeDocument/2006/relationships/font" Target="fonts/MerriweatherSansLight-bold.fntdata"/><Relationship Id="rId15" Type="http://schemas.openxmlformats.org/officeDocument/2006/relationships/slide" Target="slides/slide9.xml"/><Relationship Id="rId59" Type="http://schemas.openxmlformats.org/officeDocument/2006/relationships/font" Target="fonts/Questrial-regular.fntdata"/><Relationship Id="rId14" Type="http://schemas.openxmlformats.org/officeDocument/2006/relationships/slide" Target="slides/slide8.xml"/><Relationship Id="rId58" Type="http://schemas.openxmlformats.org/officeDocument/2006/relationships/font" Target="fonts/MerriweatherSans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6b73de9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46b73de95_0_0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625585875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e625585875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25585875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e62558587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625585875_0_16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625585875_0_16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625585875_0_16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625585875_0_24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625585875_0_24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e625585875_0_24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25585875_0_25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625585875_0_25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625585875_0_25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625585875_0_26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625585875_0_26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625585875_0_26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625585875_0_28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625585875_0_28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e625585875_0_28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625585875_0_29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625585875_0_29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e625585875_0_29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625585875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e625585875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9cf493ced_0_3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9cf493ced_0_3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d9cf493ced_0_3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a58f5382f_0_1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a58f5382f_0_1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ca58f5382f_0_1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e9c5e4795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e9c5e4795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625585875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625585875_0_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625585875_0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e625585875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21a5a213_0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21a5a213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721a5a213_0_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21a5a21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21a5a213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721a5a21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721a5a213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21a5a213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e721a5a21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9f4f125e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d9f4f125e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56c3ef1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ad56c3ef13_1_0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f57c19d0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d8f57c19d0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9f4f125ea_0_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9f4f125ea_0_3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d9f4f125ea_0_3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8f57c19d0_1_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8f57c19d0_1_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d8f57c19d0_1_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01e14aafe_0_1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01e14aafe_0_1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e01e14aafe_0_1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d2b7ba5e5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dd2b7ba5e5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9cf493ced_0_2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9cf493ced_0_2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d9cf493ced_0_2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9cf493ced_0_2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9cf493ced_0_2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d9cf493ced_0_2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" name="Google Shape;14;p2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" name="Google Shape;54;p11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" name="Google Shape;55;p11"/>
          <p:cNvSpPr/>
          <p:nvPr>
            <p:ph idx="2" type="pic"/>
          </p:nvPr>
        </p:nvSpPr>
        <p:spPr>
          <a:xfrm>
            <a:off x="6482953" y="2437805"/>
            <a:ext cx="2304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3" type="pic"/>
          </p:nvPr>
        </p:nvSpPr>
        <p:spPr>
          <a:xfrm>
            <a:off x="6482953" y="267891"/>
            <a:ext cx="23040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1"/>
          <p:cNvSpPr/>
          <p:nvPr>
            <p:ph idx="4" type="pic"/>
          </p:nvPr>
        </p:nvSpPr>
        <p:spPr>
          <a:xfrm>
            <a:off x="366117" y="267891"/>
            <a:ext cx="5884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5592691" y="441245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47474"/>
              </a:buClr>
              <a:buSzPts val="2800"/>
              <a:buFont typeface="Helvetica Neue Light"/>
              <a:buNone/>
              <a:defRPr sz="2800"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0"/>
          <p:cNvCxnSpPr/>
          <p:nvPr/>
        </p:nvCxnSpPr>
        <p:spPr>
          <a:xfrm>
            <a:off x="5304234" y="4205882"/>
            <a:ext cx="0" cy="750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" name="Google Shape;97;p20"/>
          <p:cNvSpPr/>
          <p:nvPr>
            <p:ph idx="2" type="pic"/>
          </p:nvPr>
        </p:nvSpPr>
        <p:spPr>
          <a:xfrm>
            <a:off x="0" y="-13395"/>
            <a:ext cx="91440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991195" y="4105424"/>
            <a:ext cx="40719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518547" y="4467076"/>
            <a:ext cx="3482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2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6" name="Google Shape;106;p22"/>
          <p:cNvSpPr/>
          <p:nvPr>
            <p:ph idx="2" type="pic"/>
          </p:nvPr>
        </p:nvSpPr>
        <p:spPr>
          <a:xfrm>
            <a:off x="3357563" y="0"/>
            <a:ext cx="10822800" cy="51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4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4"/>
          <p:cNvSpPr/>
          <p:nvPr>
            <p:ph idx="2" type="pic"/>
          </p:nvPr>
        </p:nvSpPr>
        <p:spPr>
          <a:xfrm>
            <a:off x="4554141" y="-80367"/>
            <a:ext cx="4679100" cy="5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6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5" name="Google Shape;125;p26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6" name="Google Shape;126;p26"/>
          <p:cNvSpPr/>
          <p:nvPr>
            <p:ph idx="2" type="pic"/>
          </p:nvPr>
        </p:nvSpPr>
        <p:spPr>
          <a:xfrm>
            <a:off x="6446258" y="2417759"/>
            <a:ext cx="4575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7" name="Google Shape;127;p26"/>
          <p:cNvSpPr/>
          <p:nvPr>
            <p:ph idx="3" type="pic"/>
          </p:nvPr>
        </p:nvSpPr>
        <p:spPr>
          <a:xfrm>
            <a:off x="6456164" y="-53578"/>
            <a:ext cx="23664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8" name="Google Shape;128;p26"/>
          <p:cNvSpPr/>
          <p:nvPr>
            <p:ph idx="4" type="pic"/>
          </p:nvPr>
        </p:nvSpPr>
        <p:spPr>
          <a:xfrm>
            <a:off x="-562570" y="247799"/>
            <a:ext cx="77688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>
            <p:ph idx="2" type="pic"/>
          </p:nvPr>
        </p:nvSpPr>
        <p:spPr>
          <a:xfrm>
            <a:off x="-125016" y="0"/>
            <a:ext cx="9402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5304234" y="4205882"/>
            <a:ext cx="0" cy="7503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>
            <p:ph idx="2" type="pic"/>
          </p:nvPr>
        </p:nvSpPr>
        <p:spPr>
          <a:xfrm>
            <a:off x="0" y="0"/>
            <a:ext cx="91440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991195" y="4105424"/>
            <a:ext cx="4071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518547" y="4467076"/>
            <a:ext cx="3482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" name="Google Shape;35;p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" name="Google Shape;45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1150" lvl="1" marL="9144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1150" lvl="2" marL="13716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1150" lvl="3" marL="18288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1150" lvl="4" marL="22860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124900" y="31488"/>
            <a:ext cx="973901" cy="9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 amt="70000"/>
          </a:blip>
          <a:srcRect b="22100" l="9075" r="6264" t="0"/>
          <a:stretch/>
        </p:blipFill>
        <p:spPr>
          <a:xfrm>
            <a:off x="8080001" y="-1200"/>
            <a:ext cx="1064000" cy="10392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" name="Google Shape;77;p16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7197416" y="872451"/>
            <a:ext cx="16482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 Light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124900" y="31488"/>
            <a:ext cx="973901" cy="9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 amt="70000"/>
          </a:blip>
          <a:srcRect b="22100" l="9075" r="6264" t="0"/>
          <a:stretch/>
        </p:blipFill>
        <p:spPr>
          <a:xfrm>
            <a:off x="8080001" y="-1200"/>
            <a:ext cx="1064000" cy="10392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18.jp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18.jp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775" y="3748350"/>
            <a:ext cx="1086200" cy="12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51575" y="3998275"/>
            <a:ext cx="4834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142" name="Google Shape;142;p29"/>
          <p:cNvPicPr preferRelativeResize="0"/>
          <p:nvPr/>
        </p:nvPicPr>
        <p:blipFill rotWithShape="1">
          <a:blip r:embed="rId4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143" name="Google Shape;143;p29"/>
          <p:cNvPicPr preferRelativeResize="0"/>
          <p:nvPr/>
        </p:nvPicPr>
        <p:blipFill rotWithShape="1">
          <a:blip r:embed="rId5">
            <a:alphaModFix/>
          </a:blip>
          <a:srcRect b="8455" l="0" r="0" t="2631"/>
          <a:stretch/>
        </p:blipFill>
        <p:spPr>
          <a:xfrm>
            <a:off x="7973975" y="3860855"/>
            <a:ext cx="1196047" cy="10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725" y="3650125"/>
            <a:ext cx="1333299" cy="14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963" y="3714800"/>
            <a:ext cx="1154963" cy="10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programação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O que veremos hoje 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4012375" y="1376188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Nessa nossa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última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aula vamos falar de algumas funções importantes, sendo uma delas a utilização do serial do arduino e a criação de novas funções fora void setup e loop.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49775"/>
            <a:ext cx="3707575" cy="335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55" name="Google Shape;255;p4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1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Comunicação Serial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3947925" y="1124950"/>
            <a:ext cx="48330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Para a utilização da comunicação serial o Arduino precisa estar conectado diretamente no arduino, para configurar basta ditar no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 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setup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() 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Serial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begin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(9600);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Após isso é só adicionar em seu </a:t>
            </a:r>
            <a:r>
              <a:rPr lang="en-US" sz="1800">
                <a:solidFill>
                  <a:srgbClr val="134F5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() algo como :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Serial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println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“algum texto”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);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333589"/>
            <a:ext cx="3741676" cy="239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50" y="1124950"/>
            <a:ext cx="2640760" cy="1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593275" y="397575"/>
            <a:ext cx="8032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Criação de novas Funções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4012375" y="1376201"/>
            <a:ext cx="46137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Desde a primeira aula vimos sobre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setup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() e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 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(), na aula de hoje vocês vão aprender como criar novas funções.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Criação de novas funções não é obrigatório para o funcionamento da maioria dos códigos, porém a criação de um pode ajudar , e muito, na hora de organizar seu código.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49775"/>
            <a:ext cx="3707575" cy="335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593275" y="397575"/>
            <a:ext cx="8032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Como criar funções 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0" y="1331501"/>
            <a:ext cx="46137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	Não tem muito segredo, para criar uma função tú precisa decidir se o que você quer retornar.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	“E o que seria esse retornar ?” vocês podem estar se perguntando, eu devolvo perguntando se vocês lembram dessa tabela aqui -&gt;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79" name="Google Shape;279;p43"/>
          <p:cNvGraphicFramePr/>
          <p:nvPr/>
        </p:nvGraphicFramePr>
        <p:xfrm>
          <a:off x="4295975" y="1133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{F5562938-EC7D-4DB1-89B7-F3B3F89FED34}</a:tableStyleId>
              </a:tblPr>
              <a:tblGrid>
                <a:gridCol w="2165050"/>
                <a:gridCol w="2165050"/>
              </a:tblGrid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Tamanho (bits)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boolean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char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</a:t>
                      </a: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unsigned 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593275" y="397575"/>
            <a:ext cx="8032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Como criar funções 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3583850" y="999975"/>
            <a:ext cx="54291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Primeiramente você escolhe se vai retornar void ou algo como int, após isso é só dar um nome e abrir a função, exemplo: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int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resultadoConta()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{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se tú usou um void é só programar sem problemas, porém se tú usar um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int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você vai precisar retornar algo: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int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valor = x1-x2 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return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valor;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}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564900"/>
            <a:ext cx="3832825" cy="26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5"/>
          <p:cNvSpPr txBox="1"/>
          <p:nvPr/>
        </p:nvSpPr>
        <p:spPr>
          <a:xfrm>
            <a:off x="593275" y="397575"/>
            <a:ext cx="8032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Como criar funções 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-206250" y="1254150"/>
            <a:ext cx="57495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Agora para terminar basta indicar na programação quando é para iniciar essa tua função, isso se faz dentro do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(), lembrando que caso a função retorne algo sua função deve estar em um lugar que faça sentido, exemplo: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int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resultado = resultadoConta ();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25" y="1821463"/>
            <a:ext cx="3698225" cy="2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46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Exercicio 1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391075" y="1087613"/>
            <a:ext cx="84543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Uma empresa de segurança quer fazer um Alarme para detecção de ladrões, o alarme consiste em um sensor que ao sentir a presença de algo em sua frente soa um alarme por tempo indefinido.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1" y="2960825"/>
            <a:ext cx="3031445" cy="19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600" y="761400"/>
            <a:ext cx="2307476" cy="230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30"/>
          <p:cNvSpPr txBox="1"/>
          <p:nvPr/>
        </p:nvSpPr>
        <p:spPr>
          <a:xfrm>
            <a:off x="1806500" y="397575"/>
            <a:ext cx="50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Resumo da aula anterior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5">
            <a:alphaModFix/>
          </a:blip>
          <a:srcRect b="17338" l="10232" r="12601" t="12549"/>
          <a:stretch/>
        </p:blipFill>
        <p:spPr>
          <a:xfrm>
            <a:off x="1381100" y="972250"/>
            <a:ext cx="2307476" cy="209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863" y="2440670"/>
            <a:ext cx="4568438" cy="241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Idéias para fazer o circuito funcionar ?</a:t>
            </a:r>
            <a:endParaRPr/>
          </a:p>
        </p:txBody>
      </p:sp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763" y="1276350"/>
            <a:ext cx="378047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Solução … Imagem errada</a:t>
            </a:r>
            <a:endParaRPr/>
          </a:p>
        </p:txBody>
      </p:sp>
      <p:sp>
        <p:nvSpPr>
          <p:cNvPr id="329" name="Google Shape;32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125" y="1210625"/>
            <a:ext cx="4599762" cy="365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50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51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Exercicio 2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391075" y="1087613"/>
            <a:ext cx="84543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mesma empresa de segurança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quer fazer uma atualização para combater um problema observado nos alarmes, os ladrões estão cortando um fio de energia e fazendo com que o alarme deles pararem de funcionar.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o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ultrassônico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não deu problema eles querem apenas que você faça o alarme soar quando alguém cortar o fio.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Idéias para fazer o circuito funcionar ?</a:t>
            </a:r>
            <a:endParaRPr/>
          </a:p>
        </p:txBody>
      </p:sp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763" y="1276350"/>
            <a:ext cx="378047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Solução</a:t>
            </a:r>
            <a:endParaRPr/>
          </a:p>
        </p:txBody>
      </p:sp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438" y="1407800"/>
            <a:ext cx="40337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69" name="Google Shape;369;p5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54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892919" y="3775666"/>
            <a:ext cx="7358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Alexandre Werner - alexandrewudesc@gmail.com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55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4000"/>
              <a:buFont typeface="Helvetica Neue"/>
              <a:buNone/>
            </a:pPr>
            <a:r>
              <a:rPr lang="en-US" sz="4100"/>
              <a:t> PERGUNTAS?</a:t>
            </a:r>
            <a:endParaRPr sz="4100"/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4294967295" type="subTitle"/>
          </p:nvPr>
        </p:nvSpPr>
        <p:spPr>
          <a:xfrm>
            <a:off x="165513" y="3998268"/>
            <a:ext cx="6670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385" name="Google Shape;385;p56"/>
          <p:cNvPicPr preferRelativeResize="0"/>
          <p:nvPr/>
        </p:nvPicPr>
        <p:blipFill rotWithShape="1">
          <a:blip r:embed="rId3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386" name="Google Shape;386;p56"/>
          <p:cNvPicPr preferRelativeResize="0"/>
          <p:nvPr/>
        </p:nvPicPr>
        <p:blipFill rotWithShape="1">
          <a:blip r:embed="rId4">
            <a:alphaModFix/>
          </a:blip>
          <a:srcRect b="8455" l="0" r="0" t="2631"/>
          <a:stretch/>
        </p:blipFill>
        <p:spPr>
          <a:xfrm>
            <a:off x="7745013" y="3778588"/>
            <a:ext cx="1291477" cy="117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912" y="3723688"/>
            <a:ext cx="1196026" cy="12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aula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71" name="Google Shape;171;p3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Piezo / Buzzer 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438300" y="1302500"/>
            <a:ext cx="47688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Os buzzers são componentes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eletrônicos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utilizados para a produção de algum aviso sonoro, ele funciona a base de duas placas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metálicas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que ao receberem energia acabam vibrando e produzindo os sons, os buzzers são encontrados de 2 formas, buzzers passivos e ativos, sendo o passivo mais utilizado para produzir melodias.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562" y="1185712"/>
            <a:ext cx="3316501" cy="33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587" y="1417962"/>
            <a:ext cx="3324800" cy="3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35313">
            <a:off x="6462459" y="2873160"/>
            <a:ext cx="2065581" cy="206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Motores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00" y="682937"/>
            <a:ext cx="3093275" cy="30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" y="1027550"/>
            <a:ext cx="2978499" cy="22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275" y="2266841"/>
            <a:ext cx="3031676" cy="30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Servo Motor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67575" y="1302500"/>
            <a:ext cx="52287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Os Servos são um tipo de Motor com uma boa precisão e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eficiência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energética, o range de atuação geralmente é limitado, ou seja, conseguem girar apenas alguns º dependendo do modelo, o SG90 possui um range de atuação de 180º, o motor possui uma limitação em suas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engrenagens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bem como um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potenciômetro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que “conta” a posição para o controlador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500" y="988875"/>
            <a:ext cx="3632100" cy="36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975" y="346325"/>
            <a:ext cx="5228850" cy="5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 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12" name="Google Shape;212;p3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Exercicio Basico de Buzzer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361225" y="1040425"/>
            <a:ext cx="39186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Apenas por curiosidade vamos fazer um circuito bem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básico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para tocar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música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em um arduino utilizando o buzzer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800" y="1216654"/>
            <a:ext cx="3918600" cy="356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22" name="Google Shape;222;p3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Programação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95" y="1180750"/>
            <a:ext cx="4261009" cy="36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